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696" r:id="rId5"/>
  </p:sldMasterIdLst>
  <p:sldIdLst>
    <p:sldId id="258" r:id="rId6"/>
    <p:sldId id="266" r:id="rId7"/>
    <p:sldId id="261" r:id="rId8"/>
    <p:sldId id="262" r:id="rId9"/>
    <p:sldId id="264" r:id="rId10"/>
    <p:sldId id="286" r:id="rId11"/>
    <p:sldId id="267" r:id="rId12"/>
    <p:sldId id="270" r:id="rId13"/>
    <p:sldId id="273" r:id="rId14"/>
    <p:sldId id="274" r:id="rId15"/>
    <p:sldId id="271" r:id="rId16"/>
    <p:sldId id="272" r:id="rId17"/>
    <p:sldId id="276" r:id="rId18"/>
    <p:sldId id="269" r:id="rId19"/>
    <p:sldId id="278" r:id="rId20"/>
    <p:sldId id="287" r:id="rId21"/>
    <p:sldId id="277" r:id="rId22"/>
    <p:sldId id="281" r:id="rId23"/>
    <p:sldId id="282" r:id="rId24"/>
    <p:sldId id="275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C7E"/>
    <a:srgbClr val="FF5332"/>
    <a:srgbClr val="D9ECCD"/>
    <a:srgbClr val="FCEAC6"/>
    <a:srgbClr val="FCEAC1"/>
    <a:srgbClr val="E06786"/>
    <a:srgbClr val="D7EBC7"/>
    <a:srgbClr val="B6DAE0"/>
    <a:srgbClr val="E5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52" d="100"/>
          <a:sy n="52" d="100"/>
        </p:scale>
        <p:origin x="67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1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77515" y="449179"/>
            <a:ext cx="11069053" cy="55505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8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04800" y="368969"/>
            <a:ext cx="11566357" cy="5919536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8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633090" y="945092"/>
            <a:ext cx="9320463" cy="3787329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60421" y="183092"/>
            <a:ext cx="11823031" cy="6522508"/>
          </a:xfrm>
          <a:prstGeom prst="roundRect">
            <a:avLst>
              <a:gd name="adj" fmla="val 58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64814"/>
            <a:ext cx="1245937" cy="1245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975" y="123726"/>
            <a:ext cx="1508281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41" y="609174"/>
            <a:ext cx="2641087" cy="54875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79778" y="576003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4" name="Oval 3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1963" y="3527315"/>
              <a:ext cx="834661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ớn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5248" y="3399187"/>
            <a:ext cx="777562" cy="749869"/>
            <a:chOff x="1851239" y="3429000"/>
            <a:chExt cx="1116550" cy="1074821"/>
          </a:xfrm>
          <a:solidFill>
            <a:srgbClr val="E06786"/>
          </a:solidFill>
        </p:grpSpPr>
        <p:sp>
          <p:nvSpPr>
            <p:cNvPr id="7" name="Oval 6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51239" y="3506588"/>
              <a:ext cx="1004969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79778" y="4352055"/>
            <a:ext cx="748502" cy="749869"/>
            <a:chOff x="1939252" y="3424575"/>
            <a:chExt cx="1074821" cy="1074821"/>
          </a:xfrm>
          <a:solidFill>
            <a:srgbClr val="E06786"/>
          </a:solidFill>
        </p:grpSpPr>
        <p:sp>
          <p:nvSpPr>
            <p:cNvPr id="10" name="Oval 9"/>
            <p:cNvSpPr/>
            <p:nvPr/>
          </p:nvSpPr>
          <p:spPr>
            <a:xfrm>
              <a:off x="1939252" y="3424575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0449" y="3577853"/>
              <a:ext cx="878081" cy="62485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5118" y="5304921"/>
            <a:ext cx="777823" cy="749869"/>
            <a:chOff x="1954125" y="3472810"/>
            <a:chExt cx="1116926" cy="1074821"/>
          </a:xfrm>
          <a:solidFill>
            <a:srgbClr val="E06786"/>
          </a:solidFill>
        </p:grpSpPr>
        <p:sp>
          <p:nvSpPr>
            <p:cNvPr id="13" name="Oval 12"/>
            <p:cNvSpPr/>
            <p:nvPr/>
          </p:nvSpPr>
          <p:spPr>
            <a:xfrm>
              <a:off x="1996229" y="3472810"/>
              <a:ext cx="1074822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54125" y="3577853"/>
              <a:ext cx="1024530" cy="6248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9778" y="1493451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16" name="Oval 15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37682" y="3536317"/>
              <a:ext cx="836578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9778" y="2446319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19" name="Oval 18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38073" y="3595050"/>
              <a:ext cx="927867" cy="6248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115826" y="701791"/>
            <a:ext cx="5071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5826" y="1631735"/>
            <a:ext cx="414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15827" y="2560021"/>
            <a:ext cx="4981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15826" y="3491771"/>
            <a:ext cx="476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5827" y="4403025"/>
            <a:ext cx="476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búa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5826" y="5304921"/>
            <a:ext cx="53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822869" y="5203973"/>
            <a:ext cx="673768" cy="638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496636" y="3422060"/>
            <a:ext cx="673768" cy="638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496637" y="4295839"/>
            <a:ext cx="673768" cy="638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715463" y="657606"/>
            <a:ext cx="673768" cy="638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925356" y="1549733"/>
            <a:ext cx="673768" cy="63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515742" y="2460983"/>
            <a:ext cx="673768" cy="6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5156 0.549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2745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2901 0.5439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2719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34245 0.1328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664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3793 -0.2638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78 L 0.27018 -0.27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1379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793 -0.6833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3416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09856 -0.0069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960234" y="681579"/>
            <a:ext cx="10012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21318" y="1869077"/>
            <a:ext cx="8136444" cy="3176505"/>
            <a:chOff x="358526" y="2087066"/>
            <a:chExt cx="8136444" cy="3176505"/>
          </a:xfrm>
        </p:grpSpPr>
        <p:sp>
          <p:nvSpPr>
            <p:cNvPr id="43" name="Rectangle 42"/>
            <p:cNvSpPr/>
            <p:nvPr/>
          </p:nvSpPr>
          <p:spPr>
            <a:xfrm>
              <a:off x="556315" y="2087066"/>
              <a:ext cx="7938655" cy="3176505"/>
            </a:xfrm>
            <a:prstGeom prst="rect">
              <a:avLst/>
            </a:prstGeom>
            <a:solidFill>
              <a:srgbClr val="FCEAC6"/>
            </a:soli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8526" y="2475318"/>
              <a:ext cx="763821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Góc sân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nho nhỏ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mới 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xây</a:t>
              </a:r>
              <a:endParaRPr lang="en-GB" sz="28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Chiều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chiều em đứng nơi này em </a:t>
              </a:r>
              <a:r>
                <a:rPr lang="vi-VN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trông</a:t>
              </a:r>
              <a:endPara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Thầy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trời xanh biếc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mênh </a:t>
              </a:r>
              <a:r>
                <a:rPr lang="vi-VN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endPara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Cánh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cò chớp trắng trên sông Kinh Thầy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...</a:t>
              </a:r>
              <a:endParaRPr lang="en-GB" sz="28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Trần Đăng Khoa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959529" y="1491109"/>
            <a:ext cx="3415053" cy="4046896"/>
            <a:chOff x="11879826" y="1511089"/>
            <a:chExt cx="5922702" cy="7366211"/>
          </a:xfrm>
        </p:grpSpPr>
        <p:sp>
          <p:nvSpPr>
            <p:cNvPr id="49" name="Freeform 12"/>
            <p:cNvSpPr/>
            <p:nvPr/>
          </p:nvSpPr>
          <p:spPr>
            <a:xfrm>
              <a:off x="12617263" y="1511089"/>
              <a:ext cx="4460960" cy="6662672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0" name="Rounded Rectangle 49"/>
            <p:cNvSpPr/>
            <p:nvPr/>
          </p:nvSpPr>
          <p:spPr>
            <a:xfrm>
              <a:off x="12049746" y="5676900"/>
              <a:ext cx="5595996" cy="3200400"/>
            </a:xfrm>
            <a:prstGeom prst="roundRect">
              <a:avLst>
                <a:gd name="adj" fmla="val 7373"/>
              </a:avLst>
            </a:prstGeom>
            <a:solidFill>
              <a:schemeClr val="bg1"/>
            </a:solidFill>
            <a:ln w="57150">
              <a:solidFill>
                <a:srgbClr val="FF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69850">
                  <a:gradFill>
                    <a:gsLst>
                      <a:gs pos="75000">
                        <a:srgbClr val="62220C"/>
                      </a:gs>
                      <a:gs pos="43000">
                        <a:srgbClr val="8E461E"/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51" name="Freeform 12"/>
            <p:cNvSpPr/>
            <p:nvPr/>
          </p:nvSpPr>
          <p:spPr>
            <a:xfrm>
              <a:off x="11879826" y="6438900"/>
              <a:ext cx="1129043" cy="1538049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815" b="96972" l="0" r="18081">
                            <a14:backgroundMark x1="2828" y1="87749" x2="2828" y2="87749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" t="-373836" r="-396564" b="-61232"/>
              </a:stretch>
            </a:blipFill>
          </p:spPr>
        </p:sp>
        <p:sp>
          <p:nvSpPr>
            <p:cNvPr id="52" name="Freeform 12"/>
            <p:cNvSpPr/>
            <p:nvPr/>
          </p:nvSpPr>
          <p:spPr>
            <a:xfrm>
              <a:off x="16797231" y="6612467"/>
              <a:ext cx="1005297" cy="1524000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4054" b="88851" l="83838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57685" t="-390000" r="-3" b="-50000"/>
              </a:stretch>
            </a:blipFill>
          </p:spPr>
        </p:sp>
      </p:grpSp>
      <p:sp>
        <p:nvSpPr>
          <p:cNvPr id="54" name="Rectangle 53"/>
          <p:cNvSpPr/>
          <p:nvPr/>
        </p:nvSpPr>
        <p:spPr>
          <a:xfrm>
            <a:off x="3360860" y="2268642"/>
            <a:ext cx="161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nhỏ </a:t>
            </a:r>
            <a:endParaRPr lang="en-GB" dirty="0"/>
          </a:p>
        </p:txBody>
      </p:sp>
      <p:sp>
        <p:nvSpPr>
          <p:cNvPr id="55" name="Rectangle 54"/>
          <p:cNvSpPr/>
          <p:nvPr/>
        </p:nvSpPr>
        <p:spPr>
          <a:xfrm>
            <a:off x="6116851" y="2698134"/>
            <a:ext cx="1083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4594285" y="3124694"/>
            <a:ext cx="2130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ênh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GB" dirty="0"/>
          </a:p>
        </p:txBody>
      </p:sp>
      <p:grpSp>
        <p:nvGrpSpPr>
          <p:cNvPr id="58" name="Group 57"/>
          <p:cNvGrpSpPr/>
          <p:nvPr/>
        </p:nvGrpSpPr>
        <p:grpSpPr>
          <a:xfrm>
            <a:off x="8359787" y="3880341"/>
            <a:ext cx="2548129" cy="1419426"/>
            <a:chOff x="8359787" y="3880341"/>
            <a:chExt cx="2548129" cy="1419426"/>
          </a:xfrm>
        </p:grpSpPr>
        <p:sp>
          <p:nvSpPr>
            <p:cNvPr id="53" name="Rectangle 52"/>
            <p:cNvSpPr/>
            <p:nvPr/>
          </p:nvSpPr>
          <p:spPr>
            <a:xfrm>
              <a:off x="8359787" y="3880341"/>
              <a:ext cx="250816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279184" y="4776547"/>
              <a:ext cx="6287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4922 0.366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25612 0.303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31602 0.2416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93" y="577517"/>
            <a:ext cx="2565469" cy="5330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5709" y="577517"/>
            <a:ext cx="755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193231"/>
              </p:ext>
            </p:extLst>
          </p:nvPr>
        </p:nvGraphicFramePr>
        <p:xfrm>
          <a:off x="3863625" y="1972497"/>
          <a:ext cx="7200000" cy="37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632">
                  <a:extLst>
                    <a:ext uri="{9D8B030D-6E8A-4147-A177-3AD203B41FA5}">
                      <a16:colId xmlns:a16="http://schemas.microsoft.com/office/drawing/2014/main" val="107020470"/>
                    </a:ext>
                  </a:extLst>
                </a:gridCol>
                <a:gridCol w="4178368">
                  <a:extLst>
                    <a:ext uri="{9D8B030D-6E8A-4147-A177-3AD203B41FA5}">
                      <a16:colId xmlns:a16="http://schemas.microsoft.com/office/drawing/2014/main" val="2785905697"/>
                    </a:ext>
                  </a:extLst>
                </a:gridCol>
              </a:tblGrid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29756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nho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0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93062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2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459" y="506380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46954" cy="247747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021873"/>
              </p:ext>
            </p:extLst>
          </p:nvPr>
        </p:nvGraphicFramePr>
        <p:xfrm>
          <a:off x="1982027" y="1876245"/>
          <a:ext cx="8653130" cy="37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3739">
                  <a:extLst>
                    <a:ext uri="{9D8B030D-6E8A-4147-A177-3AD203B41FA5}">
                      <a16:colId xmlns:a16="http://schemas.microsoft.com/office/drawing/2014/main" val="107020470"/>
                    </a:ext>
                  </a:extLst>
                </a:gridCol>
                <a:gridCol w="5859391">
                  <a:extLst>
                    <a:ext uri="{9D8B030D-6E8A-4147-A177-3AD203B41FA5}">
                      <a16:colId xmlns:a16="http://schemas.microsoft.com/office/drawing/2014/main" val="2785905697"/>
                    </a:ext>
                  </a:extLst>
                </a:gridCol>
              </a:tblGrid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29756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nho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 bé, nhỏ xíu, bé xíu, nhỏ</a:t>
                      </a:r>
                      <a:r>
                        <a:rPr lang="en-GB" sz="3200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bé,…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0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nhìn, nom, xem, coi,…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93062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GB" sz="3200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bao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la,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ngát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253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00" y="636510"/>
            <a:ext cx="512108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80" y="308637"/>
            <a:ext cx="11086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từ thích hợp trong ngoặc đơn để hoàn thành đoạn văn. 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2925" y="836709"/>
            <a:ext cx="11197390" cy="5731978"/>
            <a:chOff x="368968" y="941538"/>
            <a:chExt cx="11197390" cy="5731978"/>
          </a:xfrm>
        </p:grpSpPr>
        <p:grpSp>
          <p:nvGrpSpPr>
            <p:cNvPr id="6" name="Group 5"/>
            <p:cNvGrpSpPr/>
            <p:nvPr/>
          </p:nvGrpSpPr>
          <p:grpSpPr>
            <a:xfrm>
              <a:off x="368968" y="941538"/>
              <a:ext cx="11197390" cy="5731978"/>
              <a:chOff x="368968" y="941538"/>
              <a:chExt cx="11197390" cy="573197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68968" y="941538"/>
                <a:ext cx="9063790" cy="5731978"/>
              </a:xfrm>
              <a:prstGeom prst="rect">
                <a:avLst/>
              </a:prstGeom>
              <a:solidFill>
                <a:srgbClr val="D9ECCD"/>
              </a:solidFill>
              <a:ln>
                <a:noFill/>
              </a:ln>
              <a:effectLst>
                <a:softEdge rad="279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pic>
            <p:nvPicPr>
              <p:cNvPr id="5" name="Picture 2" descr="https://img.loigiaihay.com/picture/2024/0421/2024-04-07-222648_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5"/>
              <a:stretch/>
            </p:blipFill>
            <p:spPr bwMode="auto">
              <a:xfrm>
                <a:off x="8229600" y="1058779"/>
                <a:ext cx="3336758" cy="5406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833044" y="1346974"/>
              <a:ext cx="7171967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2425" algn="just"/>
              <a:r>
                <a:rPr lang="en-GB" sz="2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phới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(1)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mọn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con,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(2)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cằn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khan,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(3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(4)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nhẹ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(5)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vóc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2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133" y="745402"/>
            <a:ext cx="2826474" cy="50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459" y="506380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265" y="1187851"/>
            <a:ext cx="11233430" cy="5011039"/>
            <a:chOff x="8733" y="690462"/>
            <a:chExt cx="9704721" cy="5212799"/>
          </a:xfrm>
        </p:grpSpPr>
        <p:sp>
          <p:nvSpPr>
            <p:cNvPr id="9" name="Rectangle 8"/>
            <p:cNvSpPr/>
            <p:nvPr/>
          </p:nvSpPr>
          <p:spPr>
            <a:xfrm>
              <a:off x="8733" y="690462"/>
              <a:ext cx="9704721" cy="5212799"/>
            </a:xfrm>
            <a:prstGeom prst="rect">
              <a:avLst/>
            </a:prstGeom>
            <a:solidFill>
              <a:srgbClr val="D9ECCD"/>
            </a:soli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555" y="1126808"/>
              <a:ext cx="8894268" cy="4194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2425" algn="just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cằn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90" y="519680"/>
            <a:ext cx="5127180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842" y="1146801"/>
            <a:ext cx="6031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(4 – 5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48" y="1627072"/>
            <a:ext cx="6434023" cy="31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4957" y="57891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6067639" y="807932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709" y="569896"/>
            <a:ext cx="11461632" cy="52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6294" y="891726"/>
            <a:ext cx="100226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842" y="1146801"/>
            <a:ext cx="8791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600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600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727" y="2347130"/>
            <a:ext cx="8454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FF53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đồng làng em rộng bát ngát, trải dài bao la vô tận, gợi một cảm giác xanh ngợp tới chân trời.</a:t>
            </a:r>
            <a:endParaRPr lang="en-GB" sz="4000" dirty="0">
              <a:solidFill>
                <a:srgbClr val="FF533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748337" y="2967789"/>
            <a:ext cx="1780673" cy="0"/>
          </a:xfrm>
          <a:prstGeom prst="line">
            <a:avLst/>
          </a:prstGeom>
          <a:ln w="50800">
            <a:solidFill>
              <a:srgbClr val="2E5C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0190" y="3569368"/>
            <a:ext cx="1532020" cy="0"/>
          </a:xfrm>
          <a:prstGeom prst="line">
            <a:avLst/>
          </a:prstGeom>
          <a:ln w="50800">
            <a:solidFill>
              <a:srgbClr val="2E5C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3160" y="662659"/>
            <a:ext cx="1003488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48463" y="2055898"/>
            <a:ext cx="259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40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0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000" b="1" u="sng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152" y="2941349"/>
            <a:ext cx="103394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4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576965"/>
            <a:ext cx="1225402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07259" y="1764631"/>
            <a:ext cx="10331116" cy="3834064"/>
          </a:xfrm>
          <a:prstGeom prst="roundRect">
            <a:avLst>
              <a:gd name="adj" fmla="val 639"/>
            </a:avLst>
          </a:prstGeom>
          <a:solidFill>
            <a:schemeClr val="bg1"/>
          </a:solidFill>
          <a:ln>
            <a:solidFill>
              <a:srgbClr val="2E5C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01815" y="1834519"/>
            <a:ext cx="10156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Tìm và nối các từ có ý nghĩa tương đồng ở cột A với các từ ở cột B? </a:t>
            </a:r>
            <a:endParaRPr lang="en-GB" sz="32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083417"/>
              </p:ext>
            </p:extLst>
          </p:nvPr>
        </p:nvGraphicFramePr>
        <p:xfrm>
          <a:off x="3150836" y="2743200"/>
          <a:ext cx="24758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832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48837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má, u, bầm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cha, thầy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 lửa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hùm, cọp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15733"/>
              </p:ext>
            </p:extLst>
          </p:nvPr>
        </p:nvGraphicFramePr>
        <p:xfrm>
          <a:off x="6798459" y="2743200"/>
          <a:ext cx="24758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832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hoả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hổ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836" y="653080"/>
            <a:ext cx="574902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04" y="-117281"/>
            <a:ext cx="2046954" cy="247747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094499"/>
              </p:ext>
            </p:extLst>
          </p:nvPr>
        </p:nvGraphicFramePr>
        <p:xfrm>
          <a:off x="2431425" y="790074"/>
          <a:ext cx="339186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860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488375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má, u, bầm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cha, thầy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 lửa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hùm, cọp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414138"/>
              </p:ext>
            </p:extLst>
          </p:nvPr>
        </p:nvGraphicFramePr>
        <p:xfrm>
          <a:off x="7520355" y="790074"/>
          <a:ext cx="3356194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194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hoả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hổ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endCxn id="4" idx="1"/>
          </p:cNvCxnSpPr>
          <p:nvPr/>
        </p:nvCxnSpPr>
        <p:spPr>
          <a:xfrm>
            <a:off x="5823285" y="1864896"/>
            <a:ext cx="1697070" cy="677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5823285" y="2542674"/>
            <a:ext cx="1697070" cy="14425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823285" y="1864896"/>
            <a:ext cx="1697070" cy="15921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823285" y="3306083"/>
            <a:ext cx="1697070" cy="6791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336842" y="4748674"/>
            <a:ext cx="10229516" cy="1229895"/>
            <a:chOff x="1080168" y="4729697"/>
            <a:chExt cx="10229516" cy="1229895"/>
          </a:xfrm>
        </p:grpSpPr>
        <p:sp>
          <p:nvSpPr>
            <p:cNvPr id="15" name="Rounded Rectangle 14"/>
            <p:cNvSpPr/>
            <p:nvPr/>
          </p:nvSpPr>
          <p:spPr>
            <a:xfrm>
              <a:off x="1080168" y="4729697"/>
              <a:ext cx="9972844" cy="1229895"/>
            </a:xfrm>
            <a:custGeom>
              <a:avLst/>
              <a:gdLst>
                <a:gd name="connsiteX0" fmla="*/ 0 w 10363200"/>
                <a:gd name="connsiteY0" fmla="*/ 187162 h 1122948"/>
                <a:gd name="connsiteX1" fmla="*/ 187162 w 10363200"/>
                <a:gd name="connsiteY1" fmla="*/ 0 h 1122948"/>
                <a:gd name="connsiteX2" fmla="*/ 10176038 w 10363200"/>
                <a:gd name="connsiteY2" fmla="*/ 0 h 1122948"/>
                <a:gd name="connsiteX3" fmla="*/ 10363200 w 10363200"/>
                <a:gd name="connsiteY3" fmla="*/ 187162 h 1122948"/>
                <a:gd name="connsiteX4" fmla="*/ 10363200 w 10363200"/>
                <a:gd name="connsiteY4" fmla="*/ 935786 h 1122948"/>
                <a:gd name="connsiteX5" fmla="*/ 10176038 w 10363200"/>
                <a:gd name="connsiteY5" fmla="*/ 1122948 h 1122948"/>
                <a:gd name="connsiteX6" fmla="*/ 187162 w 10363200"/>
                <a:gd name="connsiteY6" fmla="*/ 1122948 h 1122948"/>
                <a:gd name="connsiteX7" fmla="*/ 0 w 10363200"/>
                <a:gd name="connsiteY7" fmla="*/ 935786 h 1122948"/>
                <a:gd name="connsiteX8" fmla="*/ 0 w 10363200"/>
                <a:gd name="connsiteY8" fmla="*/ 187162 h 1122948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85558 w 10448758"/>
                <a:gd name="connsiteY0" fmla="*/ 294109 h 1229895"/>
                <a:gd name="connsiteX1" fmla="*/ 272720 w 10448758"/>
                <a:gd name="connsiteY1" fmla="*/ 106947 h 1229895"/>
                <a:gd name="connsiteX2" fmla="*/ 10261596 w 10448758"/>
                <a:gd name="connsiteY2" fmla="*/ 106947 h 1229895"/>
                <a:gd name="connsiteX3" fmla="*/ 10448758 w 10448758"/>
                <a:gd name="connsiteY3" fmla="*/ 294109 h 1229895"/>
                <a:gd name="connsiteX4" fmla="*/ 10448758 w 10448758"/>
                <a:gd name="connsiteY4" fmla="*/ 1042733 h 1229895"/>
                <a:gd name="connsiteX5" fmla="*/ 10261596 w 10448758"/>
                <a:gd name="connsiteY5" fmla="*/ 1229895 h 1229895"/>
                <a:gd name="connsiteX6" fmla="*/ 272720 w 10448758"/>
                <a:gd name="connsiteY6" fmla="*/ 1229895 h 1229895"/>
                <a:gd name="connsiteX7" fmla="*/ 85558 w 10448758"/>
                <a:gd name="connsiteY7" fmla="*/ 1042733 h 1229895"/>
                <a:gd name="connsiteX8" fmla="*/ 85558 w 10448758"/>
                <a:gd name="connsiteY8" fmla="*/ 294109 h 1229895"/>
                <a:gd name="connsiteX0" fmla="*/ 85558 w 10625221"/>
                <a:gd name="connsiteY0" fmla="*/ 294109 h 1229895"/>
                <a:gd name="connsiteX1" fmla="*/ 272720 w 10625221"/>
                <a:gd name="connsiteY1" fmla="*/ 106947 h 1229895"/>
                <a:gd name="connsiteX2" fmla="*/ 10261596 w 10625221"/>
                <a:gd name="connsiteY2" fmla="*/ 106947 h 1229895"/>
                <a:gd name="connsiteX3" fmla="*/ 10625221 w 10625221"/>
                <a:gd name="connsiteY3" fmla="*/ 326193 h 1229895"/>
                <a:gd name="connsiteX4" fmla="*/ 10448758 w 10625221"/>
                <a:gd name="connsiteY4" fmla="*/ 1042733 h 1229895"/>
                <a:gd name="connsiteX5" fmla="*/ 10261596 w 10625221"/>
                <a:gd name="connsiteY5" fmla="*/ 1229895 h 1229895"/>
                <a:gd name="connsiteX6" fmla="*/ 272720 w 10625221"/>
                <a:gd name="connsiteY6" fmla="*/ 1229895 h 1229895"/>
                <a:gd name="connsiteX7" fmla="*/ 85558 w 10625221"/>
                <a:gd name="connsiteY7" fmla="*/ 1042733 h 1229895"/>
                <a:gd name="connsiteX8" fmla="*/ 85558 w 10625221"/>
                <a:gd name="connsiteY8" fmla="*/ 294109 h 12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5221" h="1229895">
                  <a:moveTo>
                    <a:pt x="85558" y="294109"/>
                  </a:moveTo>
                  <a:cubicBezTo>
                    <a:pt x="85558" y="190742"/>
                    <a:pt x="169353" y="106947"/>
                    <a:pt x="272720" y="106947"/>
                  </a:cubicBezTo>
                  <a:cubicBezTo>
                    <a:pt x="3650471" y="-133685"/>
                    <a:pt x="6931971" y="106947"/>
                    <a:pt x="10261596" y="106947"/>
                  </a:cubicBezTo>
                  <a:cubicBezTo>
                    <a:pt x="10364963" y="106947"/>
                    <a:pt x="10625221" y="222826"/>
                    <a:pt x="10625221" y="326193"/>
                  </a:cubicBezTo>
                  <a:lnTo>
                    <a:pt x="10448758" y="1042733"/>
                  </a:lnTo>
                  <a:cubicBezTo>
                    <a:pt x="10448758" y="1146100"/>
                    <a:pt x="10364963" y="1229895"/>
                    <a:pt x="10261596" y="1229895"/>
                  </a:cubicBezTo>
                  <a:lnTo>
                    <a:pt x="272720" y="1229895"/>
                  </a:lnTo>
                  <a:cubicBezTo>
                    <a:pt x="169353" y="1229895"/>
                    <a:pt x="85558" y="1146100"/>
                    <a:pt x="85558" y="1042733"/>
                  </a:cubicBezTo>
                  <a:cubicBezTo>
                    <a:pt x="85558" y="793192"/>
                    <a:pt x="-106948" y="543650"/>
                    <a:pt x="85558" y="29410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75873" y="4823465"/>
              <a:ext cx="983381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i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</a:t>
              </a:r>
              <a:r>
                <a:rPr lang="vi-VN" sz="3200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eo em, các từ có nghĩa tương đồng (giống nhau) như vậy được gọi là từ gì?</a:t>
              </a:r>
              <a:endParaRPr lang="en-GB" sz="32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23"/>
          <p:cNvSpPr/>
          <p:nvPr/>
        </p:nvSpPr>
        <p:spPr>
          <a:xfrm rot="5400000">
            <a:off x="683442" y="3645674"/>
            <a:ext cx="1584861" cy="1513974"/>
          </a:xfrm>
          <a:custGeom>
            <a:avLst/>
            <a:gdLst/>
            <a:ahLst/>
            <a:cxnLst/>
            <a:rect l="l" t="t" r="r" b="b"/>
            <a:pathLst>
              <a:path w="9169471" h="8229600">
                <a:moveTo>
                  <a:pt x="0" y="0"/>
                </a:moveTo>
                <a:lnTo>
                  <a:pt x="9169470" y="0"/>
                </a:lnTo>
                <a:lnTo>
                  <a:pt x="91694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613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64814"/>
            <a:ext cx="1245937" cy="1245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975" y="123726"/>
            <a:ext cx="1508281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016" y="740631"/>
            <a:ext cx="10841407" cy="26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3664" y="655453"/>
            <a:ext cx="87185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3200" dirty="0" smtClean="0">
                <a:solidFill>
                  <a:srgbClr val="E067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62779" y="2815172"/>
            <a:ext cx="898359" cy="900000"/>
            <a:chOff x="1892968" y="3429000"/>
            <a:chExt cx="1074821" cy="1074821"/>
          </a:xfrm>
        </p:grpSpPr>
        <p:sp>
          <p:nvSpPr>
            <p:cNvPr id="4" name="Oval 3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003610" y="3618024"/>
              <a:ext cx="7713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ớn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32181" y="2815172"/>
            <a:ext cx="898359" cy="900000"/>
            <a:chOff x="1892968" y="3429000"/>
            <a:chExt cx="1074821" cy="1074821"/>
          </a:xfrm>
        </p:grpSpPr>
        <p:sp>
          <p:nvSpPr>
            <p:cNvPr id="7" name="Oval 6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1822" y="3577853"/>
              <a:ext cx="9340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87226" y="2815172"/>
            <a:ext cx="898359" cy="900000"/>
            <a:chOff x="1892968" y="3429000"/>
            <a:chExt cx="1074821" cy="1074821"/>
          </a:xfrm>
        </p:grpSpPr>
        <p:sp>
          <p:nvSpPr>
            <p:cNvPr id="10" name="Oval 9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0449" y="3577853"/>
              <a:ext cx="8130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42270" y="2815172"/>
            <a:ext cx="898359" cy="900000"/>
            <a:chOff x="1892968" y="3429000"/>
            <a:chExt cx="1074821" cy="1074821"/>
          </a:xfrm>
        </p:grpSpPr>
        <p:sp>
          <p:nvSpPr>
            <p:cNvPr id="13" name="Oval 12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54125" y="3577853"/>
              <a:ext cx="9525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17824" y="2815172"/>
            <a:ext cx="898359" cy="900000"/>
            <a:chOff x="1892968" y="3429000"/>
            <a:chExt cx="1074821" cy="1074821"/>
          </a:xfrm>
        </p:grpSpPr>
        <p:sp>
          <p:nvSpPr>
            <p:cNvPr id="16" name="Oval 15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6314" y="3536318"/>
              <a:ext cx="7729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72869" y="2815172"/>
            <a:ext cx="902626" cy="900000"/>
            <a:chOff x="1887863" y="3429000"/>
            <a:chExt cx="1079926" cy="1074821"/>
          </a:xfrm>
        </p:grpSpPr>
        <p:sp>
          <p:nvSpPr>
            <p:cNvPr id="19" name="Oval 18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87863" y="3595050"/>
              <a:ext cx="1028289" cy="699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0422" y="405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0422" y="4641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422" y="52262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2336" y="405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32336" y="4641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búa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2336" y="52262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1780135" y="3951830"/>
            <a:ext cx="673768" cy="638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3070800" y="4619448"/>
            <a:ext cx="673768" cy="638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1699252" y="5155948"/>
            <a:ext cx="673768" cy="638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6918143" y="3943358"/>
            <a:ext cx="673768" cy="638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062690" y="4529191"/>
            <a:ext cx="673768" cy="63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6244375" y="5116294"/>
            <a:ext cx="673768" cy="6383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41" y="655453"/>
            <a:ext cx="3167397" cy="60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71039" y="2056199"/>
            <a:ext cx="259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6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6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600" b="1" u="sng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1774" y="2839421"/>
            <a:ext cx="11159959" cy="3301736"/>
            <a:chOff x="591774" y="2839421"/>
            <a:chExt cx="11159959" cy="3301736"/>
          </a:xfrm>
        </p:grpSpPr>
        <p:sp>
          <p:nvSpPr>
            <p:cNvPr id="10" name="Rounded Rectangle 14"/>
            <p:cNvSpPr/>
            <p:nvPr/>
          </p:nvSpPr>
          <p:spPr>
            <a:xfrm>
              <a:off x="591774" y="2839421"/>
              <a:ext cx="11159959" cy="3301736"/>
            </a:xfrm>
            <a:custGeom>
              <a:avLst/>
              <a:gdLst>
                <a:gd name="connsiteX0" fmla="*/ 0 w 10363200"/>
                <a:gd name="connsiteY0" fmla="*/ 187162 h 1122948"/>
                <a:gd name="connsiteX1" fmla="*/ 187162 w 10363200"/>
                <a:gd name="connsiteY1" fmla="*/ 0 h 1122948"/>
                <a:gd name="connsiteX2" fmla="*/ 10176038 w 10363200"/>
                <a:gd name="connsiteY2" fmla="*/ 0 h 1122948"/>
                <a:gd name="connsiteX3" fmla="*/ 10363200 w 10363200"/>
                <a:gd name="connsiteY3" fmla="*/ 187162 h 1122948"/>
                <a:gd name="connsiteX4" fmla="*/ 10363200 w 10363200"/>
                <a:gd name="connsiteY4" fmla="*/ 935786 h 1122948"/>
                <a:gd name="connsiteX5" fmla="*/ 10176038 w 10363200"/>
                <a:gd name="connsiteY5" fmla="*/ 1122948 h 1122948"/>
                <a:gd name="connsiteX6" fmla="*/ 187162 w 10363200"/>
                <a:gd name="connsiteY6" fmla="*/ 1122948 h 1122948"/>
                <a:gd name="connsiteX7" fmla="*/ 0 w 10363200"/>
                <a:gd name="connsiteY7" fmla="*/ 935786 h 1122948"/>
                <a:gd name="connsiteX8" fmla="*/ 0 w 10363200"/>
                <a:gd name="connsiteY8" fmla="*/ 187162 h 1122948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85558 w 10448758"/>
                <a:gd name="connsiteY0" fmla="*/ 294109 h 1229895"/>
                <a:gd name="connsiteX1" fmla="*/ 272720 w 10448758"/>
                <a:gd name="connsiteY1" fmla="*/ 106947 h 1229895"/>
                <a:gd name="connsiteX2" fmla="*/ 10261596 w 10448758"/>
                <a:gd name="connsiteY2" fmla="*/ 106947 h 1229895"/>
                <a:gd name="connsiteX3" fmla="*/ 10448758 w 10448758"/>
                <a:gd name="connsiteY3" fmla="*/ 294109 h 1229895"/>
                <a:gd name="connsiteX4" fmla="*/ 10448758 w 10448758"/>
                <a:gd name="connsiteY4" fmla="*/ 1042733 h 1229895"/>
                <a:gd name="connsiteX5" fmla="*/ 10261596 w 10448758"/>
                <a:gd name="connsiteY5" fmla="*/ 1229895 h 1229895"/>
                <a:gd name="connsiteX6" fmla="*/ 272720 w 10448758"/>
                <a:gd name="connsiteY6" fmla="*/ 1229895 h 1229895"/>
                <a:gd name="connsiteX7" fmla="*/ 85558 w 10448758"/>
                <a:gd name="connsiteY7" fmla="*/ 1042733 h 1229895"/>
                <a:gd name="connsiteX8" fmla="*/ 85558 w 10448758"/>
                <a:gd name="connsiteY8" fmla="*/ 294109 h 1229895"/>
                <a:gd name="connsiteX0" fmla="*/ 85558 w 10625221"/>
                <a:gd name="connsiteY0" fmla="*/ 294109 h 1229895"/>
                <a:gd name="connsiteX1" fmla="*/ 272720 w 10625221"/>
                <a:gd name="connsiteY1" fmla="*/ 106947 h 1229895"/>
                <a:gd name="connsiteX2" fmla="*/ 10261596 w 10625221"/>
                <a:gd name="connsiteY2" fmla="*/ 106947 h 1229895"/>
                <a:gd name="connsiteX3" fmla="*/ 10625221 w 10625221"/>
                <a:gd name="connsiteY3" fmla="*/ 326193 h 1229895"/>
                <a:gd name="connsiteX4" fmla="*/ 10448758 w 10625221"/>
                <a:gd name="connsiteY4" fmla="*/ 1042733 h 1229895"/>
                <a:gd name="connsiteX5" fmla="*/ 10261596 w 10625221"/>
                <a:gd name="connsiteY5" fmla="*/ 1229895 h 1229895"/>
                <a:gd name="connsiteX6" fmla="*/ 272720 w 10625221"/>
                <a:gd name="connsiteY6" fmla="*/ 1229895 h 1229895"/>
                <a:gd name="connsiteX7" fmla="*/ 85558 w 10625221"/>
                <a:gd name="connsiteY7" fmla="*/ 1042733 h 1229895"/>
                <a:gd name="connsiteX8" fmla="*/ 85558 w 10625221"/>
                <a:gd name="connsiteY8" fmla="*/ 294109 h 12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5221" h="1229895">
                  <a:moveTo>
                    <a:pt x="85558" y="294109"/>
                  </a:moveTo>
                  <a:cubicBezTo>
                    <a:pt x="85558" y="190742"/>
                    <a:pt x="169353" y="106947"/>
                    <a:pt x="272720" y="106947"/>
                  </a:cubicBezTo>
                  <a:cubicBezTo>
                    <a:pt x="3650471" y="-133685"/>
                    <a:pt x="6931971" y="106947"/>
                    <a:pt x="10261596" y="106947"/>
                  </a:cubicBezTo>
                  <a:cubicBezTo>
                    <a:pt x="10364963" y="106947"/>
                    <a:pt x="10625221" y="222826"/>
                    <a:pt x="10625221" y="326193"/>
                  </a:cubicBezTo>
                  <a:lnTo>
                    <a:pt x="10448758" y="1042733"/>
                  </a:lnTo>
                  <a:cubicBezTo>
                    <a:pt x="10448758" y="1146100"/>
                    <a:pt x="10364963" y="1229895"/>
                    <a:pt x="10261596" y="1229895"/>
                  </a:cubicBezTo>
                  <a:lnTo>
                    <a:pt x="272720" y="1229895"/>
                  </a:lnTo>
                  <a:cubicBezTo>
                    <a:pt x="169353" y="1229895"/>
                    <a:pt x="85558" y="1146100"/>
                    <a:pt x="85558" y="1042733"/>
                  </a:cubicBezTo>
                  <a:cubicBezTo>
                    <a:pt x="85558" y="793192"/>
                    <a:pt x="-106948" y="543650"/>
                    <a:pt x="85558" y="29410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1583" y="3124362"/>
              <a:ext cx="1089823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…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HS.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98" y="456941"/>
            <a:ext cx="10346424" cy="17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755</Words>
  <Application>Microsoft Office PowerPoint</Application>
  <PresentationFormat>Widescreen</PresentationFormat>
  <Paragraphs>91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</vt:lpstr>
      <vt:lpstr>SVN-Newton</vt:lpstr>
      <vt:lpstr>Times New Roman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2024-08-30T15:04:16Z</dcterms:created>
  <dcterms:modified xsi:type="dcterms:W3CDTF">2025-10-16T00:30:00Z</dcterms:modified>
</cp:coreProperties>
</file>